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96" r:id="rId5"/>
    <p:sldId id="256" r:id="rId6"/>
    <p:sldId id="415" r:id="rId7"/>
    <p:sldId id="417" r:id="rId8"/>
    <p:sldId id="419" r:id="rId9"/>
    <p:sldId id="418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16" r:id="rId18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924" y="150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14/09/2025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14/09/2025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9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478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374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ownload-upload-cloud-internet-1745473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wallpaperflare.com/hacking-binary-code-keyboard-internet-technology-human-hand-wallpaper-pauid" TargetMode="External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foto.wuestenigel.com/asics-glideride-laufschau-fur-den-chicago-marathon-2019-mit-flytefoam-und-gel-technologie/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s://www.flickr.com/photos/lorenjavier/551615272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coinsblog.ws/2018/11/30/png-steps-up-fight-against-fakes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coinsblog.ws/category/currency" TargetMode="External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alking-prohibited-forbidden-98617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iwithek.kidsweb.at/index.php/Copyrightzeiche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xhere.com/en/photo/978436" TargetMode="Externa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d/photo/1434201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rawpixel.com/search/action" TargetMode="External"/><Relationship Id="rId4" Type="http://schemas.openxmlformats.org/officeDocument/2006/relationships/image" Target="../media/image31.1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wallpaperflare.com/judge-hammer-law-gavel-justice-concept-legal-system-wallpaper-pmryg/download/1366x768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tasnimnews.com/en/news/2017/02/02/1315756/brexit-bill-vote-article-50-legislation-clears-first-hurdle-in-comm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uhr-zeit-ferien-sand-leuchtturm-159296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erver.org/highway-signs2/i/infringement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fault.com/questions/613341/preparing-paste-information-when-copying-files-on-server-using-rd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ww.metmuseum.org/art/collection/search/10828" TargetMode="Externa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targetadvisor.com.br/empreendedor/inscricao-cnpj/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flickr.com/photos/ari/557405104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copyright legislation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identify and avoid copyright infringement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Copyright, Designs and Patents Act (1988)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examples of copyright infringement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4C3F-79E0-DE83-CD3B-ABAD1800C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C348-5773-2A95-3797-41D77DC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Communicating to the public / making available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BFFE0-0CAC-38A3-09B2-BE4706201C12}"/>
              </a:ext>
            </a:extLst>
          </p:cNvPr>
          <p:cNvSpPr txBox="1"/>
          <p:nvPr/>
        </p:nvSpPr>
        <p:spPr>
          <a:xfrm>
            <a:off x="1357632" y="2113978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Uploading copyrighted artwork</a:t>
            </a:r>
            <a:r>
              <a:rPr lang="en-GB" dirty="0"/>
              <a:t> to social media or a website without permission (even if not for profit).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Using another artist’s illustration in a blog post or online portfolio without a licence or exception.</a:t>
            </a:r>
          </a:p>
        </p:txBody>
      </p:sp>
      <p:pic>
        <p:nvPicPr>
          <p:cNvPr id="5" name="Picture 4" descr="A group of clouds with arrows&#10;&#10;AI-generated content may be incorrect.">
            <a:extLst>
              <a:ext uri="{FF2B5EF4-FFF2-40B4-BE49-F238E27FC236}">
                <a16:creationId xmlns:a16="http://schemas.microsoft.com/office/drawing/2014/main" id="{7CD46897-2A5C-355A-7187-DE2BE871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57632" y="3988849"/>
            <a:ext cx="2600849" cy="2186339"/>
          </a:xfrm>
          <a:prstGeom prst="rect">
            <a:avLst/>
          </a:prstGeom>
        </p:spPr>
      </p:pic>
      <p:pic>
        <p:nvPicPr>
          <p:cNvPr id="7" name="Picture 6" descr="A computer on a desk&#10;&#10;AI-generated content may be incorrect.">
            <a:extLst>
              <a:ext uri="{FF2B5EF4-FFF2-40B4-BE49-F238E27FC236}">
                <a16:creationId xmlns:a16="http://schemas.microsoft.com/office/drawing/2014/main" id="{C7A1E983-EA3F-7342-0362-94188BAF0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69901" y="3988849"/>
            <a:ext cx="3374889" cy="224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0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E147-46B0-440C-691A-0BB6F75B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B95D-4E21-018E-D87D-D49CE2D3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Adaptations / derivative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C38FE-0DF8-7FF7-1C4C-B73E2C522DD6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Altering an existing photograph or illustration </a:t>
            </a:r>
            <a:r>
              <a:rPr lang="en-GB" dirty="0"/>
              <a:t>(e.g. applying filters, cropping, combining it in a collage) and publishing it without permission.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Turning a drawing into merchandise (t-shirts, posters, mugs) without the creator’s consent.</a:t>
            </a:r>
          </a:p>
        </p:txBody>
      </p:sp>
      <p:pic>
        <p:nvPicPr>
          <p:cNvPr id="7" name="Picture 6" descr="A black mug with a lion face on it&#10;&#10;AI-generated content may be incorrect.">
            <a:extLst>
              <a:ext uri="{FF2B5EF4-FFF2-40B4-BE49-F238E27FC236}">
                <a16:creationId xmlns:a16="http://schemas.microsoft.com/office/drawing/2014/main" id="{9836259A-F4E8-51E7-0378-92FB3A7D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53523" y="3844994"/>
            <a:ext cx="2050112" cy="2733483"/>
          </a:xfrm>
          <a:prstGeom prst="rect">
            <a:avLst/>
          </a:prstGeom>
        </p:spPr>
      </p:pic>
      <p:pic>
        <p:nvPicPr>
          <p:cNvPr id="10" name="Picture 9" descr="A blue mug with white text on it&#10;&#10;AI-generated content may be incorrect.">
            <a:extLst>
              <a:ext uri="{FF2B5EF4-FFF2-40B4-BE49-F238E27FC236}">
                <a16:creationId xmlns:a16="http://schemas.microsoft.com/office/drawing/2014/main" id="{F0D23A55-EAD5-4A49-6390-FEE74FC38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36994" y="4033796"/>
            <a:ext cx="3532096" cy="23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8CFAB-D2DC-2194-5391-13B1BABB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8DA7-2EFC-8D6A-AC99-E3560F1E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Secondary infringement (dealing in infringing copies)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90522-2976-84BF-84B7-069FD178D266}"/>
              </a:ext>
            </a:extLst>
          </p:cNvPr>
          <p:cNvSpPr txBox="1"/>
          <p:nvPr/>
        </p:nvSpPr>
        <p:spPr>
          <a:xfrm>
            <a:off x="1357632" y="1843950"/>
            <a:ext cx="6428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Importing posters or prints that reproduce someone else’s protected image without licence.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taking a work which infringes copyright and publishing it yourself</a:t>
            </a:r>
          </a:p>
          <a:p>
            <a:endParaRPr lang="en-GB" dirty="0"/>
          </a:p>
          <a:p>
            <a:r>
              <a:rPr lang="en-GB" dirty="0"/>
              <a:t>Selling counterfeit art prints or image-based merchandise knowing (or having reason to suspect) they are infringing.</a:t>
            </a:r>
          </a:p>
        </p:txBody>
      </p:sp>
      <p:pic>
        <p:nvPicPr>
          <p:cNvPr id="5" name="Picture 4" descr="A collection of coins in plastic wrappers&#10;&#10;AI-generated content may be incorrect.">
            <a:extLst>
              <a:ext uri="{FF2B5EF4-FFF2-40B4-BE49-F238E27FC236}">
                <a16:creationId xmlns:a16="http://schemas.microsoft.com/office/drawing/2014/main" id="{216B0851-D818-1C2B-7E13-35116A18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57632" y="4749895"/>
            <a:ext cx="2539180" cy="1681031"/>
          </a:xfrm>
          <a:prstGeom prst="rect">
            <a:avLst/>
          </a:prstGeom>
        </p:spPr>
      </p:pic>
      <p:pic>
        <p:nvPicPr>
          <p:cNvPr id="8" name="Picture 7" descr="A close-up of a paper money&#10;&#10;AI-generated content may be incorrect.">
            <a:extLst>
              <a:ext uri="{FF2B5EF4-FFF2-40B4-BE49-F238E27FC236}">
                <a16:creationId xmlns:a16="http://schemas.microsoft.com/office/drawing/2014/main" id="{700BBECF-F2E1-8C98-FF2D-E6BCD3641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45255" y="4691949"/>
            <a:ext cx="3327967" cy="18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42175-3414-6DC0-C745-6A409007A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F19A-B8F6-00E8-1C67-8D961142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b="1" dirty="0"/>
              <a:t>Not</a:t>
            </a:r>
            <a:r>
              <a:rPr lang="en-GB" dirty="0"/>
              <a:t> Infringement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CF7F6-637D-1BD5-5A7A-2F2174EEA2F8}"/>
              </a:ext>
            </a:extLst>
          </p:cNvPr>
          <p:cNvSpPr txBox="1"/>
          <p:nvPr/>
        </p:nvSpPr>
        <p:spPr>
          <a:xfrm>
            <a:off x="1357632" y="1843950"/>
            <a:ext cx="6428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uses of still images </a:t>
            </a:r>
            <a:r>
              <a:rPr lang="en-GB" i="1" dirty="0"/>
              <a:t>might</a:t>
            </a:r>
            <a:r>
              <a:rPr lang="en-GB" dirty="0"/>
              <a:t> be covered by permitted acts, such as: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Fair dealing for criticism or review</a:t>
            </a:r>
            <a:r>
              <a:rPr lang="en-GB" dirty="0"/>
              <a:t> (e.g. quoting part of an image in an article reviewing an exhibition, with acknowledgement).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Fair dealing for parody, caricature or pastiche</a:t>
            </a:r>
            <a:r>
              <a:rPr lang="en-GB" dirty="0"/>
              <a:t>, if the use is genuinely transformative and fair.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Incidental inclusion</a:t>
            </a:r>
            <a:r>
              <a:rPr lang="en-GB" dirty="0"/>
              <a:t> (e.g. a painting appearing in the background of a documentary shot).</a:t>
            </a:r>
          </a:p>
          <a:p>
            <a:endParaRPr lang="en-GB" dirty="0"/>
          </a:p>
        </p:txBody>
      </p:sp>
      <p:pic>
        <p:nvPicPr>
          <p:cNvPr id="7" name="Picture 6" descr="A red circle with a cross&#10;&#10;AI-generated content may be incorrect.">
            <a:extLst>
              <a:ext uri="{FF2B5EF4-FFF2-40B4-BE49-F238E27FC236}">
                <a16:creationId xmlns:a16="http://schemas.microsoft.com/office/drawing/2014/main" id="{E3DF90CF-F0FC-27B7-C34D-DE366FE3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54825" y="331393"/>
            <a:ext cx="132556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D18BA-90FD-7C06-A0F4-22074948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5F1-4B6F-5E38-8282-9B7C1770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C2412-C22E-2A70-CD05-EF86390FA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DEDD8-0AC7-58CC-5B66-EF25255FB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copyright legislation in the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identify and avoid copyright infringement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28643-EA40-DAF2-59CF-CF7218416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74C58-AB1F-B444-C201-F65B8CD7B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Copyright, Designs and Patents Act (1988)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examples of copyright infringement</a:t>
            </a:r>
          </a:p>
        </p:txBody>
      </p:sp>
    </p:spTree>
    <p:extLst>
      <p:ext uri="{BB962C8B-B14F-4D97-AF65-F5344CB8AC3E}">
        <p14:creationId xmlns:p14="http://schemas.microsoft.com/office/powerpoint/2010/main" val="190072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Copyright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NPA Digital Media (Level 5)</a:t>
            </a:r>
          </a:p>
        </p:txBody>
      </p:sp>
      <p:pic>
        <p:nvPicPr>
          <p:cNvPr id="8" name="Graphic 7" descr="Video camera with solid fill">
            <a:extLst>
              <a:ext uri="{FF2B5EF4-FFF2-40B4-BE49-F238E27FC236}">
                <a16:creationId xmlns:a16="http://schemas.microsoft.com/office/drawing/2014/main" id="{D4E46534-1CEF-8407-F9A3-76D1BFEF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0" y="2845798"/>
            <a:ext cx="1574118" cy="15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30E4-E907-FF53-E6D0-184163177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A1BF-0933-4C27-69B0-8944C096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What is Copyright?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EFAF9-D8BA-615A-FA65-D7F7EAAAEEC0}"/>
              </a:ext>
            </a:extLst>
          </p:cNvPr>
          <p:cNvSpPr txBox="1"/>
          <p:nvPr/>
        </p:nvSpPr>
        <p:spPr>
          <a:xfrm>
            <a:off x="1357632" y="1843950"/>
            <a:ext cx="6428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Copyright is a </a:t>
            </a:r>
            <a:r>
              <a:rPr lang="en-GB" b="1" dirty="0"/>
              <a:t>legal right</a:t>
            </a:r>
            <a:r>
              <a:rPr lang="en-GB" dirty="0"/>
              <a:t> that protects an author's original creative works.</a:t>
            </a:r>
          </a:p>
          <a:p>
            <a:endParaRPr lang="en-GB" dirty="0"/>
          </a:p>
          <a:p>
            <a:r>
              <a:rPr lang="en-GB" dirty="0"/>
              <a:t>Such works include: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u="sng" dirty="0"/>
              <a:t>DIGITAL MEDIA!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Authors are protected by giving them </a:t>
            </a:r>
            <a:r>
              <a:rPr lang="en-GB" b="1" dirty="0"/>
              <a:t>exclusive control </a:t>
            </a:r>
            <a:r>
              <a:rPr lang="en-GB" dirty="0"/>
              <a:t>over how their work is </a:t>
            </a:r>
            <a:r>
              <a:rPr lang="en-GB" b="1" dirty="0"/>
              <a:t>used and reproduced</a:t>
            </a:r>
            <a:r>
              <a:rPr lang="en-GB" dirty="0"/>
              <a:t>.</a:t>
            </a:r>
          </a:p>
        </p:txBody>
      </p:sp>
      <p:pic>
        <p:nvPicPr>
          <p:cNvPr id="5" name="Picture 4" descr="A white circle with a letter c in it&#10;&#10;AI-generated content may be incorrect.">
            <a:extLst>
              <a:ext uri="{FF2B5EF4-FFF2-40B4-BE49-F238E27FC236}">
                <a16:creationId xmlns:a16="http://schemas.microsoft.com/office/drawing/2014/main" id="{E492A8C1-2274-A7C0-C053-88B7B67F3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42816" y="2997449"/>
            <a:ext cx="1067823" cy="1067823"/>
          </a:xfrm>
          <a:prstGeom prst="rect">
            <a:avLst/>
          </a:prstGeom>
        </p:spPr>
      </p:pic>
      <p:pic>
        <p:nvPicPr>
          <p:cNvPr id="9" name="Picture 8" descr="Paint brushes and paint on a table&#10;&#10;AI-generated content may be incorrect.">
            <a:extLst>
              <a:ext uri="{FF2B5EF4-FFF2-40B4-BE49-F238E27FC236}">
                <a16:creationId xmlns:a16="http://schemas.microsoft.com/office/drawing/2014/main" id="{DCEA900B-F7D8-7468-CC1C-4EB3047FA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69763" y="2672785"/>
            <a:ext cx="2575729" cy="17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4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82868-C4C6-F8EB-C007-6419E1FE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0F75-4634-BE55-216C-4AB5A5D2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The Copyright, Designs and Patents Act (1988)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BF695-2A01-442F-BAF1-5C81B1CFD562}"/>
              </a:ext>
            </a:extLst>
          </p:cNvPr>
          <p:cNvSpPr txBox="1"/>
          <p:nvPr/>
        </p:nvSpPr>
        <p:spPr>
          <a:xfrm>
            <a:off x="1357632" y="1843950"/>
            <a:ext cx="6428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Current UK copyright law: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gives the creators of literary, dramatic, musical and artistic works the right to control the ways in which their material may be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rights cover: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Broadcast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Public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Copying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Issuing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group of people around a table with laptops&#10;&#10;AI-generated content may be incorrect.">
            <a:extLst>
              <a:ext uri="{FF2B5EF4-FFF2-40B4-BE49-F238E27FC236}">
                <a16:creationId xmlns:a16="http://schemas.microsoft.com/office/drawing/2014/main" id="{394369BF-A397-C09D-DF20-41843EE52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89506" y="4099256"/>
            <a:ext cx="3655167" cy="2130962"/>
          </a:xfrm>
          <a:prstGeom prst="rect">
            <a:avLst/>
          </a:prstGeom>
        </p:spPr>
      </p:pic>
      <p:pic>
        <p:nvPicPr>
          <p:cNvPr id="7" name="Picture 6" descr="A collage of people holding devices&#10;&#10;AI-generated content may be incorrect.">
            <a:extLst>
              <a:ext uri="{FF2B5EF4-FFF2-40B4-BE49-F238E27FC236}">
                <a16:creationId xmlns:a16="http://schemas.microsoft.com/office/drawing/2014/main" id="{B27A7602-5EB1-D6CC-9E9E-99498654F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23187" y="3494772"/>
            <a:ext cx="1833858" cy="18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B7CCC-125B-9AD8-089A-25684697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E43F-B9C0-D9EB-A3AC-98E7B5BE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How Do I copyright my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4EC6B-1084-D722-3296-79AA00B5F547}"/>
              </a:ext>
            </a:extLst>
          </p:cNvPr>
          <p:cNvSpPr txBox="1"/>
          <p:nvPr/>
        </p:nvSpPr>
        <p:spPr>
          <a:xfrm>
            <a:off x="1357632" y="1843950"/>
            <a:ext cx="6428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UK, </a:t>
            </a:r>
            <a:r>
              <a:rPr lang="en-GB" b="1" dirty="0"/>
              <a:t>copyright protection is automatic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don't need to register it or pay a 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Protection begins when you create original literary, dramatic, musical, or artistic work and fix it in a tangible form, like writing it down or saving it to a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While you can use a copyright symbol (©), it doesn't affect the level of protection you have</a:t>
            </a:r>
          </a:p>
          <a:p>
            <a:endParaRPr lang="en-GB" dirty="0"/>
          </a:p>
        </p:txBody>
      </p:sp>
      <p:pic>
        <p:nvPicPr>
          <p:cNvPr id="5" name="Picture 4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ADA1B441-E563-97F7-9D25-867306545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50573" y="4849626"/>
            <a:ext cx="2545079" cy="1772011"/>
          </a:xfrm>
          <a:prstGeom prst="rect">
            <a:avLst/>
          </a:prstGeom>
        </p:spPr>
      </p:pic>
      <p:pic>
        <p:nvPicPr>
          <p:cNvPr id="9" name="Picture 8" descr="Close-up of a gavel in front of a row of law books&#10;&#10;AI-generated content may be incorrect.">
            <a:extLst>
              <a:ext uri="{FF2B5EF4-FFF2-40B4-BE49-F238E27FC236}">
                <a16:creationId xmlns:a16="http://schemas.microsoft.com/office/drawing/2014/main" id="{3FB8A795-F0D2-0DB6-A3CC-9C84236B9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88592" y="4849626"/>
            <a:ext cx="3160255" cy="17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09C45-3A69-6C4E-2AC0-5117D5E3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741A-ECD7-6B61-22A4-BD651B9F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Duration of Rights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73756-ABB3-F912-1F65-1B9F8170CB3E}"/>
              </a:ext>
            </a:extLst>
          </p:cNvPr>
          <p:cNvSpPr txBox="1"/>
          <p:nvPr/>
        </p:nvSpPr>
        <p:spPr>
          <a:xfrm>
            <a:off x="1357632" y="1843950"/>
            <a:ext cx="6428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Photography comes under the </a:t>
            </a:r>
            <a:r>
              <a:rPr lang="en-GB" b="1" dirty="0"/>
              <a:t>literacy</a:t>
            </a:r>
            <a:r>
              <a:rPr lang="en-GB" dirty="0"/>
              <a:t> category of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</a:t>
            </a:r>
            <a:r>
              <a:rPr lang="en-GB" b="1" dirty="0"/>
              <a:t>70 years </a:t>
            </a:r>
            <a:r>
              <a:rPr lang="en-GB" dirty="0"/>
              <a:t>from the end of the calendar year in which the last remaining author of the work </a:t>
            </a:r>
            <a:r>
              <a:rPr lang="en-GB" b="1" dirty="0"/>
              <a:t>dies</a:t>
            </a:r>
            <a:r>
              <a:rPr lang="en-GB" dirty="0"/>
              <a:t>, or the work is </a:t>
            </a:r>
            <a:r>
              <a:rPr lang="en-GB" b="1" dirty="0"/>
              <a:t>made available to the public</a:t>
            </a:r>
            <a:r>
              <a:rPr lang="en-GB" dirty="0"/>
              <a:t>, by authorised performance, broadcast, exhibition, etc.”</a:t>
            </a:r>
          </a:p>
          <a:p>
            <a:endParaRPr lang="en-GB" dirty="0"/>
          </a:p>
        </p:txBody>
      </p:sp>
      <p:pic>
        <p:nvPicPr>
          <p:cNvPr id="6" name="Picture 5" descr="A clock in the desert&#10;&#10;AI-generated content may be incorrect.">
            <a:extLst>
              <a:ext uri="{FF2B5EF4-FFF2-40B4-BE49-F238E27FC236}">
                <a16:creationId xmlns:a16="http://schemas.microsoft.com/office/drawing/2014/main" id="{A916915A-4443-F9A6-6023-1D718746E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30376" y="4152274"/>
            <a:ext cx="3283248" cy="20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D4BF9-20A4-C8ED-960C-5D1D1FD2D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F52B-9C5D-CF98-3921-C0A1739C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Copyright Infringement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645A9-E98F-0F5E-2EF3-0E55EF2F0024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Copyright infringement is the </a:t>
            </a:r>
            <a:r>
              <a:rPr lang="en-GB" b="1" dirty="0"/>
              <a:t>unauthorized use of copyrighted material</a:t>
            </a:r>
            <a:r>
              <a:rPr lang="en-GB" dirty="0"/>
              <a:t>, without the copyright owner's permission, unless an exception applies.</a:t>
            </a:r>
          </a:p>
        </p:txBody>
      </p:sp>
      <p:pic>
        <p:nvPicPr>
          <p:cNvPr id="5" name="Picture 4" descr="A green street sign with white text&#10;&#10;AI-generated content may be incorrect.">
            <a:extLst>
              <a:ext uri="{FF2B5EF4-FFF2-40B4-BE49-F238E27FC236}">
                <a16:creationId xmlns:a16="http://schemas.microsoft.com/office/drawing/2014/main" id="{C603B10B-E659-8E2D-E7FD-523640B6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45092" y="2767280"/>
            <a:ext cx="2670258" cy="1780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68F6A-C4B1-E88C-F71E-0570A23A19B7}"/>
              </a:ext>
            </a:extLst>
          </p:cNvPr>
          <p:cNvSpPr txBox="1"/>
          <p:nvPr/>
        </p:nvSpPr>
        <p:spPr>
          <a:xfrm>
            <a:off x="1357632" y="2909449"/>
            <a:ext cx="4411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next few slides covers some examples of copyright infringement.</a:t>
            </a:r>
          </a:p>
          <a:p>
            <a:endParaRPr lang="en-GB" dirty="0"/>
          </a:p>
          <a:p>
            <a:r>
              <a:rPr lang="en-GB" dirty="0"/>
              <a:t>These examples will be in the context of </a:t>
            </a:r>
            <a:r>
              <a:rPr lang="en-GB" b="1" dirty="0"/>
              <a:t>Still Images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7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26CF-1B76-782A-8B85-2E21D68D5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7FF3-1E94-7408-2445-9504FBB6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Copying without Permission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B14E6-2A0C-AE1F-61FC-069357AFD633}"/>
              </a:ext>
            </a:extLst>
          </p:cNvPr>
          <p:cNvSpPr txBox="1"/>
          <p:nvPr/>
        </p:nvSpPr>
        <p:spPr>
          <a:xfrm>
            <a:off x="1357632" y="1843950"/>
            <a:ext cx="6428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Reproducing photographs </a:t>
            </a:r>
            <a:r>
              <a:rPr lang="en-GB" dirty="0"/>
              <a:t>in print: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scanning a professional photographer’s image from a magazine and using it in a brochure without consent.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Copying digital images </a:t>
            </a:r>
            <a:r>
              <a:rPr lang="en-GB" dirty="0"/>
              <a:t>online: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downloading an image from a stock photo site without a licence and re-uploading it to your own website.</a:t>
            </a:r>
          </a:p>
          <a:p>
            <a:endParaRPr lang="en-GB" dirty="0"/>
          </a:p>
        </p:txBody>
      </p:sp>
      <p:pic>
        <p:nvPicPr>
          <p:cNvPr id="11" name="Picture 1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8C3400F-C9E0-ED62-38A6-5321FFA2D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3745" y="4821413"/>
            <a:ext cx="3628571" cy="1533333"/>
          </a:xfrm>
          <a:prstGeom prst="rect">
            <a:avLst/>
          </a:prstGeom>
        </p:spPr>
      </p:pic>
      <p:pic>
        <p:nvPicPr>
          <p:cNvPr id="14" name="Picture 13" descr="A person writing on a paper&#10;&#10;AI-generated content may be incorrect.">
            <a:extLst>
              <a:ext uri="{FF2B5EF4-FFF2-40B4-BE49-F238E27FC236}">
                <a16:creationId xmlns:a16="http://schemas.microsoft.com/office/drawing/2014/main" id="{3D929245-AE86-7BF4-C3C7-23319919F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30954" y="4556509"/>
            <a:ext cx="2155414" cy="18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78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0CC3-6FB0-8C66-64DB-D23B8F05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7C21-090A-FA5C-0B5B-2024018F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Issuing copies to the public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64C93-B399-9B8C-2CEB-E2B2A91BFD41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Selling prints of someone else’s artwork or photographs </a:t>
            </a:r>
            <a:r>
              <a:rPr lang="en-GB" dirty="0"/>
              <a:t>without a licence.</a:t>
            </a:r>
          </a:p>
          <a:p>
            <a:endParaRPr lang="en-GB" dirty="0"/>
          </a:p>
          <a:p>
            <a:r>
              <a:rPr lang="en-GB" dirty="0"/>
              <a:t>Sharing unlicensed images in commercial materials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leaflets, adverts or merchandise</a:t>
            </a:r>
          </a:p>
        </p:txBody>
      </p:sp>
      <p:pic>
        <p:nvPicPr>
          <p:cNvPr id="7" name="Picture 6" descr="A group of people standing on a sidewalk&#10;&#10;AI-generated content may be incorrect.">
            <a:extLst>
              <a:ext uri="{FF2B5EF4-FFF2-40B4-BE49-F238E27FC236}">
                <a16:creationId xmlns:a16="http://schemas.microsoft.com/office/drawing/2014/main" id="{63A3018D-ECA1-9978-ED99-7E0CA352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70993" y="3798749"/>
            <a:ext cx="2859512" cy="2608188"/>
          </a:xfrm>
          <a:prstGeom prst="rect">
            <a:avLst/>
          </a:prstGeom>
        </p:spPr>
      </p:pic>
      <p:pic>
        <p:nvPicPr>
          <p:cNvPr id="10" name="Picture 9" descr="A person handing over a file to a person&#10;&#10;AI-generated content may be incorrect.">
            <a:extLst>
              <a:ext uri="{FF2B5EF4-FFF2-40B4-BE49-F238E27FC236}">
                <a16:creationId xmlns:a16="http://schemas.microsoft.com/office/drawing/2014/main" id="{FC0CAF48-781D-CDAC-9499-1773F2AF8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13495" y="4042008"/>
            <a:ext cx="3329724" cy="22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981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2200</TotalTime>
  <Words>684</Words>
  <Application>Microsoft Office PowerPoint</Application>
  <PresentationFormat>On-screen Show (4:3)</PresentationFormat>
  <Paragraphs>103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Monoline</vt:lpstr>
      <vt:lpstr>Learning intentions and success criteria</vt:lpstr>
      <vt:lpstr>Copyright</vt:lpstr>
      <vt:lpstr>What is Copyright?</vt:lpstr>
      <vt:lpstr>The Copyright, Designs and Patents Act (1988)</vt:lpstr>
      <vt:lpstr>How Do I copyright my Work?</vt:lpstr>
      <vt:lpstr>Duration of Rights</vt:lpstr>
      <vt:lpstr>Copyright Infringement</vt:lpstr>
      <vt:lpstr>Copying without Permission</vt:lpstr>
      <vt:lpstr>Issuing copies to the public</vt:lpstr>
      <vt:lpstr>Communicating to the public / making available online</vt:lpstr>
      <vt:lpstr>Adaptations / derivative works</vt:lpstr>
      <vt:lpstr>Secondary infringement (dealing in infringing copies)</vt:lpstr>
      <vt:lpstr>Not Infringement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Timothy Wang (student)</cp:lastModifiedBy>
  <cp:revision>171</cp:revision>
  <cp:lastPrinted>2025-08-18T09:52:00Z</cp:lastPrinted>
  <dcterms:created xsi:type="dcterms:W3CDTF">2025-02-10T23:03:02Z</dcterms:created>
  <dcterms:modified xsi:type="dcterms:W3CDTF">2025-09-14T22:01:51Z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